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0" r:id="rId3"/>
    <p:sldId id="257" r:id="rId4"/>
    <p:sldId id="258" r:id="rId5"/>
    <p:sldId id="261" r:id="rId6"/>
    <p:sldId id="290" r:id="rId7"/>
    <p:sldId id="259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8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9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34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4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2774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06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4354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67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49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53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33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39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02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23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52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2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26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1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A954-B17C-468A-B38E-CE10EEF578B6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854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R. </a:t>
            </a:r>
            <a:r>
              <a:rPr lang="en-US" dirty="0" err="1" smtClean="0"/>
              <a:t>Bindhusaran</a:t>
            </a:r>
            <a:r>
              <a:rPr lang="en-US" dirty="0" smtClean="0"/>
              <a:t>, Associate professor</a:t>
            </a:r>
          </a:p>
          <a:p>
            <a:r>
              <a:rPr lang="en-US" dirty="0" smtClean="0"/>
              <a:t>DEPT OF PATHOLOGY, SKHMC, Kulasekharam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78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86" y="223446"/>
            <a:ext cx="8416413" cy="1280890"/>
          </a:xfrm>
        </p:spPr>
        <p:txBody>
          <a:bodyPr/>
          <a:lstStyle/>
          <a:p>
            <a:r>
              <a:rPr lang="en-US" dirty="0" err="1"/>
              <a:t>Herpesviridae</a:t>
            </a:r>
            <a:r>
              <a:rPr lang="en-US" dirty="0"/>
              <a:t> is divided into three subfamilies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1504336"/>
            <a:ext cx="9026013" cy="53536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Alpha herpesviruses</a:t>
            </a:r>
            <a:r>
              <a:rPr lang="en-US" sz="3200" dirty="0"/>
              <a:t>:</a:t>
            </a:r>
            <a:r>
              <a:rPr lang="en-US" sz="3200" dirty="0" smtClean="0"/>
              <a:t> </a:t>
            </a:r>
            <a:r>
              <a:rPr lang="en-US" sz="3200" dirty="0"/>
              <a:t>with a relatively short replicative cycle (12-1 8 hours), variable host range and a tendency to cause latent </a:t>
            </a:r>
            <a:r>
              <a:rPr lang="en-US" sz="3200" dirty="0" smtClean="0"/>
              <a:t>infection (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Virus latency (or viral latency) is the ability of a pathogenic virus to lie dormant (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latent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within a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cell</a:t>
            </a:r>
            <a:r>
              <a:rPr lang="en-US" sz="3200" dirty="0" smtClean="0"/>
              <a:t>) </a:t>
            </a:r>
            <a:r>
              <a:rPr lang="en-US" sz="3200" dirty="0"/>
              <a:t>in sensory </a:t>
            </a:r>
            <a:r>
              <a:rPr lang="en-US" sz="3200" dirty="0" err="1" smtClean="0"/>
              <a:t>ganglia.Eg</a:t>
            </a:r>
            <a:r>
              <a:rPr lang="en-US" sz="3200" dirty="0" smtClean="0"/>
              <a:t>. herpes </a:t>
            </a:r>
            <a:r>
              <a:rPr lang="en-US" sz="3200" dirty="0"/>
              <a:t>simplex virus, varicella zoster virus.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612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7640"/>
            <a:ext cx="8625840" cy="6477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Beta </a:t>
            </a:r>
            <a:r>
              <a:rPr lang="en-US" sz="3200" dirty="0" smtClean="0">
                <a:solidFill>
                  <a:srgbClr val="FFFF00"/>
                </a:solidFill>
              </a:rPr>
              <a:t>herpesviruses</a:t>
            </a:r>
            <a:r>
              <a:rPr lang="en-US" sz="3200" dirty="0" smtClean="0"/>
              <a:t>: </a:t>
            </a:r>
            <a:r>
              <a:rPr lang="en-US" sz="3200" dirty="0"/>
              <a:t>which replicate slowly (more than 24 hours), with a tendency to produce enlargement of infected cells (</a:t>
            </a:r>
            <a:r>
              <a:rPr lang="en-US" sz="3200" dirty="0" err="1"/>
              <a:t>cytomegaly</a:t>
            </a:r>
            <a:r>
              <a:rPr lang="en-US" sz="3200" dirty="0"/>
              <a:t>) and cause latent infection of salivary glands and other organs. </a:t>
            </a:r>
            <a:r>
              <a:rPr lang="en-US" sz="3200" dirty="0" smtClean="0"/>
              <a:t>Example-cytomegalovirus.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>
                <a:solidFill>
                  <a:srgbClr val="FFFF00"/>
                </a:solidFill>
              </a:rPr>
              <a:t>Gamma herpesviruses</a:t>
            </a:r>
            <a:r>
              <a:rPr lang="en-US" sz="3200" dirty="0"/>
              <a:t> -are specific for either B or T lymphocytes and frequently cause latent infection in lymphoid tissue, for example, Epstein-Barr virus.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27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539240"/>
            <a:ext cx="8625839" cy="5029200"/>
          </a:xfrm>
        </p:spPr>
        <p:txBody>
          <a:bodyPr>
            <a:normAutofit/>
          </a:bodyPr>
          <a:lstStyle/>
          <a:p>
            <a:r>
              <a:rPr lang="en-US" sz="3600" dirty="0"/>
              <a:t>Eight different types of herpesviruses are known whose primary hosts are humans. </a:t>
            </a:r>
            <a:endParaRPr lang="en-US" sz="3600" dirty="0" smtClean="0"/>
          </a:p>
          <a:p>
            <a:r>
              <a:rPr lang="en-US" sz="3600" dirty="0" smtClean="0"/>
              <a:t>They </a:t>
            </a:r>
            <a:r>
              <a:rPr lang="en-US" sz="3600" dirty="0"/>
              <a:t>have been officially designated ‘</a:t>
            </a:r>
            <a:r>
              <a:rPr lang="en-US" sz="3600" dirty="0">
                <a:solidFill>
                  <a:srgbClr val="FFFF00"/>
                </a:solidFill>
              </a:rPr>
              <a:t>human herpesvirus types </a:t>
            </a:r>
            <a:r>
              <a:rPr lang="en-US" sz="3600" dirty="0" smtClean="0">
                <a:solidFill>
                  <a:srgbClr val="FFFF00"/>
                </a:solidFill>
              </a:rPr>
              <a:t>1—8(HHV)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97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72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HERPES SIMPLEX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463040"/>
            <a:ext cx="8549639" cy="5288280"/>
          </a:xfrm>
        </p:spPr>
        <p:txBody>
          <a:bodyPr>
            <a:normAutofit/>
          </a:bodyPr>
          <a:lstStyle/>
          <a:p>
            <a:r>
              <a:rPr lang="en-US" sz="2800" dirty="0"/>
              <a:t>The herpes simplex virus (HSV) occurs naturally only in </a:t>
            </a:r>
            <a:r>
              <a:rPr lang="en-US" sz="2800" dirty="0" smtClean="0"/>
              <a:t>humans.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The virus is of two types.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HSV </a:t>
            </a:r>
            <a:r>
              <a:rPr lang="en-US" sz="2800" dirty="0">
                <a:solidFill>
                  <a:srgbClr val="FFFF00"/>
                </a:solidFill>
              </a:rPr>
              <a:t>type 1 </a:t>
            </a:r>
            <a:r>
              <a:rPr lang="en-US" sz="2800" dirty="0"/>
              <a:t>(human herpes virus type 1 or HHV type 1) </a:t>
            </a:r>
            <a:r>
              <a:rPr lang="en-US" sz="2800" dirty="0" smtClean="0"/>
              <a:t>is </a:t>
            </a:r>
            <a:r>
              <a:rPr lang="en-US" sz="2800" dirty="0"/>
              <a:t>transmitted by direct contact or droplet spread from cases or carriers.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HSV </a:t>
            </a:r>
            <a:r>
              <a:rPr lang="en-US" sz="2800" dirty="0">
                <a:solidFill>
                  <a:srgbClr val="FFFF00"/>
                </a:solidFill>
              </a:rPr>
              <a:t>type 2 </a:t>
            </a:r>
            <a:r>
              <a:rPr lang="en-US" sz="2800" dirty="0"/>
              <a:t>(HHV type 2) is responsible for the majority of </a:t>
            </a:r>
            <a:r>
              <a:rPr lang="en-US" sz="2800" dirty="0">
                <a:solidFill>
                  <a:srgbClr val="FFFF00"/>
                </a:solidFill>
              </a:rPr>
              <a:t>genital herpes </a:t>
            </a:r>
            <a:r>
              <a:rPr lang="en-US" sz="2800" dirty="0"/>
              <a:t>infections and is commonly transmitted </a:t>
            </a:r>
            <a:r>
              <a:rPr lang="en-US" sz="2800" dirty="0" err="1"/>
              <a:t>venereally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703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Pathogenesis: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Herpes </a:t>
            </a:r>
            <a:r>
              <a:rPr lang="en-US" sz="3600" dirty="0"/>
              <a:t>simplex is one of the most common viral infections in humans, </a:t>
            </a:r>
            <a:endParaRPr lang="en-US" sz="3600" dirty="0" smtClean="0"/>
          </a:p>
          <a:p>
            <a:r>
              <a:rPr lang="en-US" sz="3600" dirty="0" smtClean="0"/>
              <a:t>Primary </a:t>
            </a:r>
            <a:r>
              <a:rPr lang="en-US" sz="3600" dirty="0"/>
              <a:t>infection is usually acquired in early childhood, between two and five years of </a:t>
            </a:r>
            <a:r>
              <a:rPr lang="en-US" sz="3600" dirty="0" smtClean="0"/>
              <a:t>age</a:t>
            </a:r>
          </a:p>
          <a:p>
            <a:r>
              <a:rPr lang="en-US" sz="3600" dirty="0" smtClean="0"/>
              <a:t>Humans </a:t>
            </a:r>
            <a:r>
              <a:rPr lang="en-US" sz="3600" dirty="0"/>
              <a:t>are the only natural hosts and the sources of infection are saliva, skin lesions or respiratory secretions.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358190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988"/>
            <a:ext cx="8515350" cy="107663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Pathogenesis: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858"/>
            <a:ext cx="9144000" cy="5560141"/>
          </a:xfrm>
        </p:spPr>
        <p:txBody>
          <a:bodyPr>
            <a:normAutofit/>
          </a:bodyPr>
          <a:lstStyle/>
          <a:p>
            <a:r>
              <a:rPr lang="en-US" sz="2400" dirty="0"/>
              <a:t>Transmission occurs by close contact and may be venereal in genital herpes.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virus enters through defects in the skin or mucous membranes and multiplies locally, with cell-to-cell spread.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virus enters cutaneous nerve </a:t>
            </a:r>
            <a:r>
              <a:rPr lang="en-US" sz="2400" dirty="0" err="1"/>
              <a:t>fibres</a:t>
            </a:r>
            <a:r>
              <a:rPr lang="en-US" sz="2400" dirty="0"/>
              <a:t> and is transported </a:t>
            </a:r>
            <a:r>
              <a:rPr lang="en-US" sz="2400" dirty="0" smtClean="0"/>
              <a:t>intra-</a:t>
            </a:r>
            <a:r>
              <a:rPr lang="en-US" sz="2400" dirty="0" err="1" smtClean="0"/>
              <a:t>axonally</a:t>
            </a:r>
            <a:r>
              <a:rPr lang="en-US" sz="2400" dirty="0" smtClean="0"/>
              <a:t> </a:t>
            </a:r>
            <a:r>
              <a:rPr lang="en-US" sz="2400" dirty="0"/>
              <a:t>to the ganglia where it replicates. </a:t>
            </a:r>
            <a:endParaRPr lang="en-US" sz="2400" dirty="0" smtClean="0"/>
          </a:p>
          <a:p>
            <a:r>
              <a:rPr lang="en-US" sz="2400" dirty="0" smtClean="0"/>
              <a:t>Centrifugal </a:t>
            </a:r>
            <a:r>
              <a:rPr lang="en-US" sz="2400" dirty="0"/>
              <a:t>migration of the virus can take place from the ganglia to the </a:t>
            </a:r>
            <a:r>
              <a:rPr lang="en-US" sz="2400" dirty="0">
                <a:solidFill>
                  <a:srgbClr val="FFFF00"/>
                </a:solidFill>
              </a:rPr>
              <a:t>skin and mucosa to cause cutaneous and mucosal lesions.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>
                <a:solidFill>
                  <a:srgbClr val="FFFF00"/>
                </a:solidFill>
              </a:rPr>
              <a:t>virus remains latent in the ganglia</a:t>
            </a:r>
            <a:r>
              <a:rPr lang="en-US" sz="2400" dirty="0"/>
              <a:t>, particularly of the trigeminal (HSV type 1) and sacral (HSV type 2) nerves, to be </a:t>
            </a:r>
            <a:r>
              <a:rPr lang="en-US" sz="2400" dirty="0">
                <a:solidFill>
                  <a:srgbClr val="FFFF00"/>
                </a:solidFill>
              </a:rPr>
              <a:t>reactivated periodically in some individuals </a:t>
            </a:r>
            <a:r>
              <a:rPr lang="en-US" sz="2400" dirty="0"/>
              <a:t>causing recurrent oral and genital lesions.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368742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Pathogenesis: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Herpes </a:t>
            </a:r>
            <a:r>
              <a:rPr lang="en-US" sz="3600" dirty="0"/>
              <a:t>simplex is one of the most common viral infections in humans, </a:t>
            </a:r>
            <a:endParaRPr lang="en-US" sz="3600" dirty="0" smtClean="0"/>
          </a:p>
          <a:p>
            <a:r>
              <a:rPr lang="en-US" sz="3600" dirty="0" smtClean="0"/>
              <a:t>Primary </a:t>
            </a:r>
            <a:r>
              <a:rPr lang="en-US" sz="3600" dirty="0"/>
              <a:t>infection is usually acquired in early childhood, between two and five years of </a:t>
            </a:r>
            <a:r>
              <a:rPr lang="en-US" sz="3600" dirty="0" smtClean="0"/>
              <a:t>age</a:t>
            </a:r>
          </a:p>
          <a:p>
            <a:r>
              <a:rPr lang="en-US" sz="3600" dirty="0" smtClean="0"/>
              <a:t>Humans </a:t>
            </a:r>
            <a:r>
              <a:rPr lang="en-US" sz="3600" dirty="0"/>
              <a:t>are the only natural hosts and the sources of infection are saliva, skin lesions or respiratory secretions.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34383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Eruptions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1371600"/>
            <a:ext cx="8613057" cy="5486399"/>
          </a:xfrm>
        </p:spPr>
        <p:txBody>
          <a:bodyPr>
            <a:noAutofit/>
          </a:bodyPr>
          <a:lstStyle/>
          <a:p>
            <a:r>
              <a:rPr lang="en-US" sz="2800" dirty="0"/>
              <a:t>The typical herpes lesions are thin-walled, </a:t>
            </a:r>
            <a:r>
              <a:rPr lang="en-US" sz="2800" dirty="0" err="1"/>
              <a:t>umbilicated</a:t>
            </a:r>
            <a:r>
              <a:rPr lang="en-US" sz="2800" dirty="0"/>
              <a:t> </a:t>
            </a:r>
            <a:r>
              <a:rPr lang="en-US" sz="2800" dirty="0" smtClean="0"/>
              <a:t> vesicles</a:t>
            </a:r>
            <a:r>
              <a:rPr lang="en-US" sz="2800" dirty="0"/>
              <a:t>, the roof of which breaks down, leaving tiny </a:t>
            </a:r>
            <a:r>
              <a:rPr lang="en-US" sz="2800" dirty="0" smtClean="0"/>
              <a:t>superficial </a:t>
            </a:r>
            <a:r>
              <a:rPr lang="en-US" sz="2800" dirty="0"/>
              <a:t>ulcers. They heal without scarring.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general, primary infections, though self-limited, are more severe and widespread and associated with systemic manifestations. </a:t>
            </a:r>
            <a:endParaRPr lang="en-US" sz="2800" dirty="0" smtClean="0"/>
          </a:p>
          <a:p>
            <a:r>
              <a:rPr lang="en-US" sz="2800" dirty="0" smtClean="0"/>
              <a:t>Recurrent </a:t>
            </a:r>
            <a:r>
              <a:rPr lang="en-US" sz="2800" dirty="0"/>
              <a:t>infections are more </a:t>
            </a:r>
            <a:r>
              <a:rPr lang="en-US" sz="2800" dirty="0" err="1"/>
              <a:t>localised</a:t>
            </a:r>
            <a:r>
              <a:rPr lang="en-US" sz="2800" dirty="0"/>
              <a:t>. </a:t>
            </a:r>
            <a:r>
              <a:rPr lang="en-US" sz="2800" dirty="0" smtClean="0"/>
              <a:t>As </a:t>
            </a:r>
            <a:r>
              <a:rPr lang="en-US" sz="2800" dirty="0"/>
              <a:t>a general rule, HSV 1 produces ‘above the waist’ </a:t>
            </a:r>
            <a:endParaRPr lang="en-US" sz="2800" dirty="0" smtClean="0"/>
          </a:p>
          <a:p>
            <a:r>
              <a:rPr lang="en-US" sz="2800" dirty="0" smtClean="0"/>
              <a:t>and </a:t>
            </a:r>
            <a:r>
              <a:rPr lang="en-US" sz="2800" dirty="0"/>
              <a:t>HSV 2 ‘below the waist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9157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383" y="1674563"/>
            <a:ext cx="8042313" cy="50126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Cutaneous infections: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The </a:t>
            </a:r>
            <a:r>
              <a:rPr lang="en-US" sz="2800" dirty="0"/>
              <a:t>most common site is the face-on the cheeks, chin, around the mouth or on the </a:t>
            </a:r>
            <a:r>
              <a:rPr lang="en-US" sz="2800" dirty="0" smtClean="0"/>
              <a:t>forehead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Lesions </a:t>
            </a:r>
            <a:r>
              <a:rPr lang="en-US" sz="2800" dirty="0"/>
              <a:t>may also appear on the buttocks in infants as napkin rash.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typical lesion is the ‘fever blister’ or herpes </a:t>
            </a:r>
            <a:r>
              <a:rPr lang="en-US" sz="2800" dirty="0" err="1"/>
              <a:t>febrilis</a:t>
            </a:r>
            <a:r>
              <a:rPr lang="en-US" sz="2800" dirty="0"/>
              <a:t>, caused by viral reactivation in febrile </a:t>
            </a:r>
            <a:r>
              <a:rPr lang="en-US" sz="2800" dirty="0" smtClean="0"/>
              <a:t>patients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7376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553" y="1564395"/>
            <a:ext cx="7866042" cy="514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Direct Demonstration of Virus</a:t>
            </a:r>
          </a:p>
          <a:p>
            <a:pPr marL="0" indent="0">
              <a:buNone/>
            </a:pPr>
            <a:r>
              <a:rPr lang="en-US" sz="2800" dirty="0"/>
              <a:t>• Electron microscopy</a:t>
            </a:r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 err="1"/>
              <a:t>lmmunoelectron</a:t>
            </a:r>
            <a:r>
              <a:rPr lang="en-US" sz="2800" dirty="0"/>
              <a:t> microscopy</a:t>
            </a:r>
          </a:p>
          <a:p>
            <a:pPr marL="0" indent="0">
              <a:buNone/>
            </a:pPr>
            <a:r>
              <a:rPr lang="en-US" sz="2800" dirty="0"/>
              <a:t>D Fluorescent microscopy</a:t>
            </a:r>
          </a:p>
          <a:p>
            <a:pPr marL="0" indent="0">
              <a:buNone/>
            </a:pPr>
            <a:r>
              <a:rPr lang="en-US" sz="2800" dirty="0"/>
              <a:t>• Light microscopy:</a:t>
            </a:r>
          </a:p>
          <a:p>
            <a:pPr marL="0" indent="0">
              <a:buNone/>
            </a:pPr>
            <a:r>
              <a:rPr lang="en-US" sz="2800" dirty="0"/>
              <a:t>• Histopathological staining: To demonstrate </a:t>
            </a:r>
            <a:r>
              <a:rPr lang="en-US" sz="2800" dirty="0" smtClean="0"/>
              <a:t>inclusion bodies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 err="1"/>
              <a:t>lmmunoperoxidase</a:t>
            </a:r>
            <a:r>
              <a:rPr lang="en-US" sz="2800" dirty="0"/>
              <a:t> staining</a:t>
            </a:r>
          </a:p>
        </p:txBody>
      </p:sp>
    </p:spTree>
    <p:extLst>
      <p:ext uri="{BB962C8B-B14F-4D97-AF65-F5344CB8AC3E}">
        <p14:creationId xmlns:p14="http://schemas.microsoft.com/office/powerpoint/2010/main" xmlns="" val="3850173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Mucosal: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48" y="1443210"/>
            <a:ext cx="8207565" cy="531013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buccal mucosa is the site most commonly affected. </a:t>
            </a:r>
            <a:endParaRPr lang="en-US" sz="2800" dirty="0" smtClean="0"/>
          </a:p>
          <a:p>
            <a:r>
              <a:rPr lang="en-US" sz="2800" dirty="0" err="1" smtClean="0"/>
              <a:t>Gingivostomatitis</a:t>
            </a:r>
            <a:r>
              <a:rPr lang="en-US" sz="2800" dirty="0" smtClean="0"/>
              <a:t> </a:t>
            </a:r>
            <a:r>
              <a:rPr lang="en-US" sz="2800" dirty="0"/>
              <a:t>and pharyngitis are the most frequent conditions in primary infection and recurrent herpes </a:t>
            </a:r>
            <a:r>
              <a:rPr lang="en-US" sz="2800" dirty="0" err="1"/>
              <a:t>labialis</a:t>
            </a:r>
            <a:r>
              <a:rPr lang="en-US" sz="2800" dirty="0"/>
              <a:t> in recurrent infection. </a:t>
            </a:r>
          </a:p>
          <a:p>
            <a:r>
              <a:rPr lang="en-US" sz="2800" dirty="0"/>
              <a:t>The vesicles may ulcerate and become secondarily infected.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9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Ophthalmic: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08" y="1476260"/>
            <a:ext cx="8438921" cy="51228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HSV </a:t>
            </a:r>
            <a:r>
              <a:rPr lang="en-US" sz="3200" dirty="0"/>
              <a:t>infection is the most common cause of corneal blindness in some developed </a:t>
            </a:r>
            <a:r>
              <a:rPr lang="en-US" sz="3200" dirty="0" smtClean="0"/>
              <a:t>countries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Acute </a:t>
            </a:r>
            <a:r>
              <a:rPr lang="en-US" sz="3200" dirty="0" err="1">
                <a:solidFill>
                  <a:srgbClr val="FFFF00"/>
                </a:solidFill>
              </a:rPr>
              <a:t>keratoconjunctivitis</a:t>
            </a:r>
            <a:r>
              <a:rPr lang="en-US" sz="3200" dirty="0"/>
              <a:t> may occur by itself or by extension from facial herpes. </a:t>
            </a:r>
            <a:endParaRPr lang="en-US" sz="3200" dirty="0" smtClean="0"/>
          </a:p>
          <a:p>
            <a:r>
              <a:rPr lang="en-US" sz="3200" dirty="0" smtClean="0"/>
              <a:t>Follicular </a:t>
            </a:r>
            <a:r>
              <a:rPr lang="en-US" sz="3200" dirty="0"/>
              <a:t>conjunctivitis with vesicle formation on the lids is another manifestation.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53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Nervous system: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HSV </a:t>
            </a:r>
            <a:r>
              <a:rPr lang="en-US" sz="3600" dirty="0"/>
              <a:t>encephalitis, though rare, is the most common sporadic acute Viral encephalitis in most parts of the world. </a:t>
            </a:r>
            <a:endParaRPr lang="en-US" sz="3600" dirty="0" smtClean="0"/>
          </a:p>
          <a:p>
            <a:r>
              <a:rPr lang="en-US" sz="3600" dirty="0" smtClean="0"/>
              <a:t>HSV </a:t>
            </a:r>
            <a:r>
              <a:rPr lang="en-US" sz="3600" dirty="0"/>
              <a:t>encephalitis has an acute onset, with fever and focal neurological symptoms. </a:t>
            </a:r>
          </a:p>
        </p:txBody>
      </p:sp>
    </p:spTree>
    <p:extLst>
      <p:ext uri="{BB962C8B-B14F-4D97-AF65-F5344CB8AC3E}">
        <p14:creationId xmlns:p14="http://schemas.microsoft.com/office/powerpoint/2010/main" xmlns="" val="2562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HSV </a:t>
            </a:r>
            <a:r>
              <a:rPr lang="en-US" sz="4000" dirty="0"/>
              <a:t>e</a:t>
            </a:r>
            <a:r>
              <a:rPr lang="en-US" sz="4000" dirty="0" smtClean="0"/>
              <a:t>sophagitis </a:t>
            </a:r>
            <a:r>
              <a:rPr lang="en-US" sz="4000" dirty="0"/>
              <a:t>may cause dysphagia, </a:t>
            </a:r>
            <a:r>
              <a:rPr lang="en-US" sz="4000" dirty="0" smtClean="0"/>
              <a:t>substernal </a:t>
            </a:r>
            <a:r>
              <a:rPr lang="en-US" sz="4000" dirty="0"/>
              <a:t>pain and weight loss. </a:t>
            </a:r>
            <a:endParaRPr lang="en-US" sz="4000" dirty="0" smtClean="0"/>
          </a:p>
          <a:p>
            <a:r>
              <a:rPr lang="en-US" sz="4000" dirty="0" smtClean="0"/>
              <a:t>It </a:t>
            </a:r>
            <a:r>
              <a:rPr lang="en-US" sz="4000" dirty="0"/>
              <a:t>may involve the respiratory tract </a:t>
            </a:r>
            <a:r>
              <a:rPr lang="en-US" sz="4000" dirty="0" smtClean="0"/>
              <a:t>causing </a:t>
            </a:r>
            <a:r>
              <a:rPr lang="en-US" sz="4000" dirty="0" err="1" smtClean="0"/>
              <a:t>tracheobronchitis</a:t>
            </a:r>
            <a:r>
              <a:rPr lang="en-US" sz="4000" dirty="0" smtClean="0"/>
              <a:t> </a:t>
            </a:r>
            <a:r>
              <a:rPr lang="en-US" sz="4000" dirty="0"/>
              <a:t>and </a:t>
            </a:r>
            <a:r>
              <a:rPr lang="en-US" sz="4000" dirty="0" smtClean="0"/>
              <a:t>pneumonitis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880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881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Genital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6852"/>
            <a:ext cx="9143999" cy="550114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esions occur </a:t>
            </a:r>
            <a:r>
              <a:rPr lang="en-US" sz="3200" dirty="0"/>
              <a:t>mainly on the penis, or in the urethra </a:t>
            </a:r>
            <a:r>
              <a:rPr lang="en-US" sz="3200" dirty="0" smtClean="0"/>
              <a:t>causing </a:t>
            </a:r>
            <a:r>
              <a:rPr lang="en-US" sz="3200" dirty="0"/>
              <a:t>urethritis.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women, the cervix, vagina, vulva and perineum are affected. When only the cervix is involved, the infection may be asymptomatic.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primary infection is usually more serious, accompanied by systemic features like fever and malaise. </a:t>
            </a: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is followed by several recurrent episodes which are milder. The </a:t>
            </a:r>
            <a:r>
              <a:rPr lang="en-US" sz="3200" dirty="0" err="1"/>
              <a:t>vesiculo</a:t>
            </a:r>
            <a:r>
              <a:rPr lang="en-US" sz="3200" dirty="0"/>
              <a:t>-ulcerative lesions may be very painful.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1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5" y="1476259"/>
            <a:ext cx="7888076" cy="51669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diagnosis of herpes virus infection may be made by </a:t>
            </a:r>
            <a:endParaRPr lang="en-US" sz="3200" dirty="0" smtClean="0"/>
          </a:p>
          <a:p>
            <a:r>
              <a:rPr lang="en-US" sz="3200" dirty="0" smtClean="0"/>
              <a:t>microscopy</a:t>
            </a:r>
            <a:r>
              <a:rPr lang="en-US" sz="3200" dirty="0"/>
              <a:t>, </a:t>
            </a:r>
            <a:endParaRPr lang="en-US" sz="3200" dirty="0" smtClean="0"/>
          </a:p>
          <a:p>
            <a:r>
              <a:rPr lang="en-US" sz="3200" dirty="0" smtClean="0"/>
              <a:t>antigen </a:t>
            </a:r>
            <a:r>
              <a:rPr lang="en-US" sz="3200" dirty="0"/>
              <a:t>or DNA detection, </a:t>
            </a:r>
            <a:endParaRPr lang="en-US" sz="3200" dirty="0" smtClean="0"/>
          </a:p>
          <a:p>
            <a:r>
              <a:rPr lang="en-US" sz="3200" dirty="0" smtClean="0"/>
              <a:t>virus </a:t>
            </a:r>
            <a:r>
              <a:rPr lang="en-US" sz="3200" dirty="0"/>
              <a:t>isolation or serology, </a:t>
            </a:r>
          </a:p>
        </p:txBody>
      </p:sp>
    </p:spTree>
    <p:extLst>
      <p:ext uri="{BB962C8B-B14F-4D97-AF65-F5344CB8AC3E}">
        <p14:creationId xmlns:p14="http://schemas.microsoft.com/office/powerpoint/2010/main" xmlns="" val="56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27" y="1619479"/>
            <a:ext cx="8394853" cy="50457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/>
              <a:t>Tzanck</a:t>
            </a:r>
            <a:r>
              <a:rPr lang="en-US" sz="3600" dirty="0"/>
              <a:t> smear is a rapid, fairly sensitive and inexpensive diagnostic </a:t>
            </a:r>
            <a:r>
              <a:rPr lang="en-US" sz="3600" dirty="0" smtClean="0"/>
              <a:t>method.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virus particle may also be demonstrated under the electron microscope.</a:t>
            </a:r>
          </a:p>
        </p:txBody>
      </p:sp>
    </p:spTree>
    <p:extLst>
      <p:ext uri="{BB962C8B-B14F-4D97-AF65-F5344CB8AC3E}">
        <p14:creationId xmlns:p14="http://schemas.microsoft.com/office/powerpoint/2010/main" xmlns="" val="38195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isolation: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Inoculation </a:t>
            </a:r>
            <a:r>
              <a:rPr lang="en-US" dirty="0"/>
              <a:t>in mice and on chick embryo CAM is insensitive and has been replaced by tissue culture for virus isolation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946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Essentials of Microbiology </a:t>
            </a:r>
            <a:r>
              <a:rPr lang="en-US" dirty="0" err="1" smtClean="0"/>
              <a:t>Surinder</a:t>
            </a:r>
            <a:r>
              <a:rPr lang="en-US" dirty="0" smtClean="0"/>
              <a:t> </a:t>
            </a:r>
            <a:r>
              <a:rPr lang="en-US" dirty="0" smtClean="0"/>
              <a:t>Kumar.</a:t>
            </a:r>
            <a:endParaRPr lang="en-US" dirty="0" smtClean="0"/>
          </a:p>
          <a:p>
            <a:r>
              <a:rPr lang="en-US" dirty="0" err="1" smtClean="0"/>
              <a:t>Ananthanarayan</a:t>
            </a:r>
            <a:r>
              <a:rPr lang="en-US" dirty="0" smtClean="0"/>
              <a:t> and </a:t>
            </a:r>
            <a:r>
              <a:rPr lang="en-US" dirty="0" err="1" smtClean="0"/>
              <a:t>Paniker's</a:t>
            </a:r>
            <a:r>
              <a:rPr lang="en-US" dirty="0" smtClean="0"/>
              <a:t> Textbook of Microbiology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587" y="0"/>
            <a:ext cx="7498814" cy="605928"/>
          </a:xfrm>
        </p:spPr>
        <p:txBody>
          <a:bodyPr>
            <a:normAutofit fontScale="90000"/>
          </a:bodyPr>
          <a:lstStyle/>
          <a:p>
            <a:r>
              <a:rPr lang="en-US" dirty="0"/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78" y="1366092"/>
            <a:ext cx="8505023" cy="549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Detection of Viral Antigens</a:t>
            </a:r>
          </a:p>
          <a:p>
            <a:pPr marL="0" indent="0">
              <a:buNone/>
            </a:pPr>
            <a:r>
              <a:rPr lang="en-US" sz="2400" dirty="0"/>
              <a:t>By various formats such as ELISA, direct IF, ICT, flow </a:t>
            </a:r>
            <a:r>
              <a:rPr lang="en-US" sz="2400" dirty="0" err="1" smtClean="0"/>
              <a:t>throughassays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Detection of the Specific Antibodies</a:t>
            </a:r>
          </a:p>
          <a:p>
            <a:pPr marL="0" indent="0">
              <a:buNone/>
            </a:pPr>
            <a:r>
              <a:rPr lang="en-US" sz="2400" dirty="0"/>
              <a:t>• Conventional techniques such as HAI, neutralization test </a:t>
            </a:r>
            <a:r>
              <a:rPr lang="en-US" sz="2400" dirty="0" smtClean="0"/>
              <a:t>and CFT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• Newer diagnostic formats such as ELISA, ICT, flow </a:t>
            </a:r>
            <a:r>
              <a:rPr lang="en-US" sz="2400" dirty="0" smtClean="0"/>
              <a:t>through assays.)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153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587" y="209320"/>
            <a:ext cx="7498814" cy="749147"/>
          </a:xfrm>
        </p:spPr>
        <p:txBody>
          <a:bodyPr/>
          <a:lstStyle/>
          <a:p>
            <a:r>
              <a:rPr lang="en-US" dirty="0"/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092" y="958467"/>
            <a:ext cx="7623671" cy="5585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Molecular Methods to Detect Viral Genes</a:t>
            </a:r>
          </a:p>
          <a:p>
            <a:pPr marL="0" indent="0">
              <a:buNone/>
            </a:pPr>
            <a:r>
              <a:rPr lang="en-US" sz="2000" dirty="0"/>
              <a:t>• Nucleic acid probe-for detection of DNA or RNA by hybridization</a:t>
            </a:r>
          </a:p>
          <a:p>
            <a:pPr marL="0" indent="0">
              <a:buNone/>
            </a:pPr>
            <a:r>
              <a:rPr lang="en-US" sz="2000" dirty="0"/>
              <a:t>• PCR- for DNA detection by amplification, RT-PCR- for RNA detection</a:t>
            </a:r>
          </a:p>
          <a:p>
            <a:pPr marL="0" indent="0">
              <a:buNone/>
            </a:pPr>
            <a:r>
              <a:rPr lang="en-US" sz="2000" dirty="0"/>
              <a:t>• Real time PCR- for DNA quantification</a:t>
            </a:r>
          </a:p>
          <a:p>
            <a:pPr marL="0" indent="0">
              <a:buNone/>
            </a:pPr>
            <a:r>
              <a:rPr lang="en-US" sz="2000" dirty="0"/>
              <a:t>• Real time RT-PCR- for RNA quantification.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Isolation of Virus by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• Animal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inoculation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/>
              <a:t>D </a:t>
            </a:r>
            <a:r>
              <a:rPr lang="en-US" sz="2000" dirty="0" err="1"/>
              <a:t>Embryonated</a:t>
            </a:r>
            <a:r>
              <a:rPr lang="en-US" sz="2000" dirty="0"/>
              <a:t> egg inoculation</a:t>
            </a:r>
          </a:p>
          <a:p>
            <a:pPr marL="0" indent="0">
              <a:buNone/>
            </a:pPr>
            <a:r>
              <a:rPr lang="en-US" sz="2000" dirty="0"/>
              <a:t>D Tissue </a:t>
            </a:r>
            <a:r>
              <a:rPr lang="en-US" sz="2000" dirty="0" err="1"/>
              <a:t>cultures:Organ</a:t>
            </a:r>
            <a:r>
              <a:rPr lang="en-US" sz="2000" dirty="0"/>
              <a:t> culture, explant culture, cell line </a:t>
            </a:r>
            <a:r>
              <a:rPr lang="en-US" sz="2000" dirty="0" smtClean="0"/>
              <a:t>culture (primary</a:t>
            </a:r>
            <a:r>
              <a:rPr lang="en-US" sz="2000" dirty="0"/>
              <a:t>, secondary and continuous cell lines</a:t>
            </a:r>
          </a:p>
        </p:txBody>
      </p:sp>
    </p:spTree>
    <p:extLst>
      <p:ext uri="{BB962C8B-B14F-4D97-AF65-F5344CB8AC3E}">
        <p14:creationId xmlns:p14="http://schemas.microsoft.com/office/powerpoint/2010/main" xmlns="" val="311290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58" y="1200839"/>
            <a:ext cx="8659256" cy="5657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Polymerase Chain Reaction</a:t>
            </a:r>
          </a:p>
          <a:p>
            <a:pPr marL="0" indent="0">
              <a:buNone/>
            </a:pPr>
            <a:r>
              <a:rPr lang="en-US" sz="2400" dirty="0"/>
              <a:t>PCR has revolutionized the diagnostic virology. It </a:t>
            </a:r>
            <a:r>
              <a:rPr lang="en-US" sz="2400" dirty="0" smtClean="0"/>
              <a:t>involves three </a:t>
            </a:r>
            <a:r>
              <a:rPr lang="en-US" sz="2400" dirty="0"/>
              <a:t>basic steps-(1) viral DNA extraction from </a:t>
            </a:r>
            <a:r>
              <a:rPr lang="en-US" sz="2400" dirty="0" smtClean="0"/>
              <a:t>the specimen</a:t>
            </a:r>
            <a:r>
              <a:rPr lang="en-US" sz="2400" dirty="0"/>
              <a:t>, (2) amplification of specific region of viral DNA</a:t>
            </a:r>
          </a:p>
          <a:p>
            <a:pPr marL="0" indent="0">
              <a:buNone/>
            </a:pPr>
            <a:r>
              <a:rPr lang="en-US" sz="2400" dirty="0"/>
              <a:t>to 107 folds, (3) detection of amplified products by </a:t>
            </a:r>
            <a:r>
              <a:rPr lang="en-US" sz="2400" dirty="0" smtClean="0"/>
              <a:t>gel electrophoresis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Reverse Transcriptase PCR (RT-PCR)</a:t>
            </a:r>
          </a:p>
          <a:p>
            <a:pPr marL="0" indent="0">
              <a:buNone/>
            </a:pPr>
            <a:r>
              <a:rPr lang="en-US" sz="2400" dirty="0"/>
              <a:t>RT-PCR is used for the detection of RNA viruses. After </a:t>
            </a:r>
            <a:r>
              <a:rPr lang="en-US" sz="2400" dirty="0" smtClean="0"/>
              <a:t>RNA extraction</a:t>
            </a:r>
            <a:r>
              <a:rPr lang="en-US" sz="2400" dirty="0"/>
              <a:t>, the viral RNA is reverse transcribed to </a:t>
            </a:r>
            <a:r>
              <a:rPr lang="en-US" sz="2400" dirty="0" smtClean="0"/>
              <a:t>DNA, which </a:t>
            </a:r>
            <a:r>
              <a:rPr lang="en-US" sz="2400" dirty="0"/>
              <a:t>is then subjected to amplification similar to </a:t>
            </a:r>
            <a:r>
              <a:rPr lang="en-US" sz="2400" dirty="0" smtClean="0"/>
              <a:t>that followed </a:t>
            </a:r>
            <a:r>
              <a:rPr lang="en-US" sz="2400" dirty="0"/>
              <a:t>in PCR.</a:t>
            </a:r>
          </a:p>
          <a:p>
            <a:pPr marL="0" indent="0">
              <a:buNone/>
            </a:pPr>
            <a:r>
              <a:rPr lang="en-US" sz="2400" dirty="0"/>
              <a:t>Both PCR and RT-PCR cannot quantify the viral </a:t>
            </a:r>
            <a:r>
              <a:rPr lang="en-US" sz="2400" dirty="0" smtClean="0"/>
              <a:t>nucleic acid </a:t>
            </a:r>
            <a:r>
              <a:rPr lang="en-US" sz="2400" dirty="0"/>
              <a:t>load in the specimen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1584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2" y="2060154"/>
            <a:ext cx="8185531" cy="4649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Real Time PCR</a:t>
            </a:r>
          </a:p>
          <a:p>
            <a:pPr marL="0" indent="0">
              <a:buNone/>
            </a:pPr>
            <a:r>
              <a:rPr lang="en-US" sz="2800" dirty="0"/>
              <a:t>It has the advantage of quantifying viral nucleic acid in the samples, hence used to monitor the treatment response, e.g., monitoring the response to antiretroviral therapy.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More </a:t>
            </a:r>
            <a:r>
              <a:rPr lang="en-US" sz="2800" dirty="0"/>
              <a:t>so, it takes much less time than PCR as the amplification is visualized on real time basis.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632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417320"/>
            <a:ext cx="8244839" cy="5181600"/>
          </a:xfrm>
        </p:spPr>
        <p:txBody>
          <a:bodyPr/>
          <a:lstStyle/>
          <a:p>
            <a:r>
              <a:rPr lang="en-US" sz="3200" dirty="0"/>
              <a:t>The herpesvirus family contains over a hundred species of enveloped DNA viruses that affect humans and animals. </a:t>
            </a:r>
          </a:p>
          <a:p>
            <a:r>
              <a:rPr lang="en-US" sz="3200" dirty="0"/>
              <a:t>They are </a:t>
            </a:r>
            <a:r>
              <a:rPr lang="en-US" sz="3200" dirty="0" err="1"/>
              <a:t>characterised</a:t>
            </a:r>
            <a:r>
              <a:rPr lang="en-US" sz="3200" dirty="0"/>
              <a:t> by their ability to establish latent infections, enabling the virus to persist indefinitely within infected hosts and to undergo periodic reactivation.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325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39" cy="5577840"/>
          </a:xfrm>
        </p:spPr>
        <p:txBody>
          <a:bodyPr>
            <a:normAutofit/>
          </a:bodyPr>
          <a:lstStyle/>
          <a:p>
            <a:r>
              <a:rPr lang="en-US" sz="2400" dirty="0"/>
              <a:t>The herpesvirus capsid is </a:t>
            </a:r>
            <a:r>
              <a:rPr lang="en-US" sz="2400" dirty="0" smtClean="0"/>
              <a:t>icosahedral (</a:t>
            </a:r>
            <a:r>
              <a:rPr lang="en-US" sz="2400" dirty="0">
                <a:solidFill>
                  <a:srgbClr val="FFFF00"/>
                </a:solidFill>
              </a:rPr>
              <a:t>In geometry, an </a:t>
            </a:r>
            <a:r>
              <a:rPr lang="en-US" sz="2400" b="1" dirty="0">
                <a:solidFill>
                  <a:srgbClr val="FFFF00"/>
                </a:solidFill>
              </a:rPr>
              <a:t>icosahedron</a:t>
            </a:r>
            <a:r>
              <a:rPr lang="en-US" sz="2400" dirty="0">
                <a:solidFill>
                  <a:srgbClr val="FFFF00"/>
                </a:solidFill>
              </a:rPr>
              <a:t> is a polyhedron with 20 </a:t>
            </a:r>
            <a:r>
              <a:rPr lang="en-US" sz="2400" dirty="0" smtClean="0">
                <a:solidFill>
                  <a:srgbClr val="FFFF00"/>
                </a:solidFill>
              </a:rPr>
              <a:t>faces</a:t>
            </a:r>
            <a:r>
              <a:rPr lang="en-US" sz="2400" dirty="0" smtClean="0"/>
              <a:t>) , </a:t>
            </a:r>
            <a:r>
              <a:rPr lang="en-US" sz="2400" dirty="0"/>
              <a:t>composed of 162 </a:t>
            </a:r>
            <a:r>
              <a:rPr lang="en-US" sz="2400" dirty="0" smtClean="0"/>
              <a:t>capsomers (</a:t>
            </a:r>
            <a:r>
              <a:rPr lang="en-US" sz="2400" dirty="0">
                <a:solidFill>
                  <a:srgbClr val="FFFF00"/>
                </a:solidFill>
              </a:rPr>
              <a:t>The </a:t>
            </a:r>
            <a:r>
              <a:rPr lang="en-US" sz="2400" b="1" dirty="0" err="1">
                <a:solidFill>
                  <a:srgbClr val="FFFF00"/>
                </a:solidFill>
              </a:rPr>
              <a:t>capsomere</a:t>
            </a:r>
            <a:r>
              <a:rPr lang="en-US" sz="2400" dirty="0">
                <a:solidFill>
                  <a:srgbClr val="FFFF00"/>
                </a:solidFill>
              </a:rPr>
              <a:t> is a subunit of the capsid, an outer covering of protein that protects the genetic material of a virus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Capsomeres</a:t>
            </a:r>
            <a:r>
              <a:rPr lang="en-US" sz="2400" dirty="0">
                <a:solidFill>
                  <a:srgbClr val="FFFF00"/>
                </a:solidFill>
              </a:rPr>
              <a:t> self-assemble to form the </a:t>
            </a:r>
            <a:r>
              <a:rPr lang="en-US" sz="2400" dirty="0" smtClean="0">
                <a:solidFill>
                  <a:srgbClr val="FFFF00"/>
                </a:solidFill>
              </a:rPr>
              <a:t>capsid</a:t>
            </a:r>
            <a:r>
              <a:rPr lang="en-US" sz="2400" dirty="0" smtClean="0"/>
              <a:t>), </a:t>
            </a:r>
            <a:r>
              <a:rPr lang="en-US" sz="2400" dirty="0"/>
              <a:t>and enclosing the core containing the linear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double-stranded DNA </a:t>
            </a:r>
            <a:r>
              <a:rPr lang="en-US" sz="2400" dirty="0"/>
              <a:t>genome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nucleocapsid is surrounded by the lipid envelope derived from the modified host cell nuclear membrane through which the naked </a:t>
            </a:r>
            <a:r>
              <a:rPr lang="en-US" sz="2400" dirty="0" err="1"/>
              <a:t>virions</a:t>
            </a:r>
            <a:r>
              <a:rPr lang="en-US" sz="2400" dirty="0"/>
              <a:t> bud during replication.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28071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2640"/>
            <a:ext cx="8244839" cy="4602480"/>
          </a:xfrm>
        </p:spPr>
        <p:txBody>
          <a:bodyPr>
            <a:normAutofit/>
          </a:bodyPr>
          <a:lstStyle/>
          <a:p>
            <a:r>
              <a:rPr lang="en-US" sz="2800" dirty="0"/>
              <a:t>Herpesviruses replicate in the host cell nucleus. They form </a:t>
            </a:r>
            <a:r>
              <a:rPr lang="en-US" sz="2800" dirty="0" err="1" smtClean="0"/>
              <a:t>intranuclear</a:t>
            </a:r>
            <a:r>
              <a:rPr lang="en-US" sz="2800" dirty="0" smtClean="0"/>
              <a:t> </a:t>
            </a:r>
            <a:r>
              <a:rPr lang="en-US" sz="2800" dirty="0"/>
              <a:t>(Lipschutz) inclusion bodies. </a:t>
            </a:r>
            <a:endParaRPr lang="en-US" sz="2800" dirty="0" smtClean="0"/>
          </a:p>
          <a:p>
            <a:r>
              <a:rPr lang="en-US" sz="2800" dirty="0" smtClean="0"/>
              <a:t>Like </a:t>
            </a:r>
            <a:r>
              <a:rPr lang="en-US" sz="2800" dirty="0"/>
              <a:t>other enveloped viruses, herpesviruses are susceptible to fat solvents like alcohol, ether, chloroform and bile salts. </a:t>
            </a:r>
          </a:p>
        </p:txBody>
      </p:sp>
    </p:spTree>
    <p:extLst>
      <p:ext uri="{BB962C8B-B14F-4D97-AF65-F5344CB8AC3E}">
        <p14:creationId xmlns:p14="http://schemas.microsoft.com/office/powerpoint/2010/main" xmlns="" val="419201452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1316</Words>
  <Application>Microsoft Office PowerPoint</Application>
  <PresentationFormat>On-screen Show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Wisp</vt:lpstr>
      <vt:lpstr>DNA viruses</vt:lpstr>
      <vt:lpstr>LABORATORY DIAGNOSIS</vt:lpstr>
      <vt:lpstr>LABORATORY DIAGNOSIS</vt:lpstr>
      <vt:lpstr>LABORATORY DIAGNOSIS</vt:lpstr>
      <vt:lpstr>LABORATORY DIAGNOSIS</vt:lpstr>
      <vt:lpstr>Slide 6</vt:lpstr>
      <vt:lpstr>Slide 7</vt:lpstr>
      <vt:lpstr>Morphology </vt:lpstr>
      <vt:lpstr>Slide 9</vt:lpstr>
      <vt:lpstr>Herpesviridae is divided into three subfamilies </vt:lpstr>
      <vt:lpstr>Slide 11</vt:lpstr>
      <vt:lpstr>Classification </vt:lpstr>
      <vt:lpstr>Slide 13</vt:lpstr>
      <vt:lpstr>HERPES SIMPLEX </vt:lpstr>
      <vt:lpstr>Pathogenesis:</vt:lpstr>
      <vt:lpstr>Pathogenesis:</vt:lpstr>
      <vt:lpstr>Pathogenesis:</vt:lpstr>
      <vt:lpstr>Eruptions </vt:lpstr>
      <vt:lpstr>Clinical Features </vt:lpstr>
      <vt:lpstr>Mucosal:</vt:lpstr>
      <vt:lpstr>Ophthalmic:</vt:lpstr>
      <vt:lpstr>Nervous system:</vt:lpstr>
      <vt:lpstr>Visceral</vt:lpstr>
      <vt:lpstr>Genital</vt:lpstr>
      <vt:lpstr>Laboratory diagnosis:</vt:lpstr>
      <vt:lpstr>Microscopy:</vt:lpstr>
      <vt:lpstr>Virus isolation:</vt:lpstr>
      <vt:lpstr>Reference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Dept.Of Pathology</cp:lastModifiedBy>
  <cp:revision>15</cp:revision>
  <dcterms:created xsi:type="dcterms:W3CDTF">2020-08-19T16:34:29Z</dcterms:created>
  <dcterms:modified xsi:type="dcterms:W3CDTF">2020-10-27T05:13:47Z</dcterms:modified>
</cp:coreProperties>
</file>